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8" r:id="rId3"/>
    <p:sldId id="279" r:id="rId4"/>
    <p:sldId id="282" r:id="rId5"/>
    <p:sldId id="285" r:id="rId6"/>
    <p:sldId id="287" r:id="rId7"/>
    <p:sldId id="288" r:id="rId8"/>
    <p:sldId id="289" r:id="rId9"/>
    <p:sldId id="290" r:id="rId10"/>
    <p:sldId id="291" r:id="rId11"/>
    <p:sldId id="292" r:id="rId12"/>
    <p:sldId id="296" r:id="rId13"/>
    <p:sldId id="294" r:id="rId14"/>
    <p:sldId id="274" r:id="rId15"/>
    <p:sldId id="295" r:id="rId16"/>
    <p:sldId id="299" r:id="rId17"/>
    <p:sldId id="301" r:id="rId18"/>
    <p:sldId id="302" r:id="rId19"/>
    <p:sldId id="303" r:id="rId20"/>
    <p:sldId id="305" r:id="rId21"/>
    <p:sldId id="304" r:id="rId22"/>
    <p:sldId id="30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D39E1-4DA4-4C26-AF2E-966029358AF8}" type="datetimeFigureOut">
              <a:rPr lang="en-US" smtClean="0"/>
              <a:pPr/>
              <a:t>9/9/2016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A3FC3-DBFD-44E4-A6F9-9A1186C55630}" type="slidenum">
              <a:rPr lang="en-US" smtClean="0"/>
              <a:pPr/>
              <a:t>‹#›</a:t>
            </a:fld>
            <a:endParaRPr lang="en-US"/>
          </a:p>
        </p:txBody>
      </p:sp>
    </p:spTree>
    <p:extLst>
      <p:ext uri="{BB962C8B-B14F-4D97-AF65-F5344CB8AC3E}">
        <p14:creationId xmlns:p14="http://schemas.microsoft.com/office/powerpoint/2010/main" val="223036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0B5338-DD64-4F48-B127-368D27E2B8B6}"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B5181-B2B8-43AC-BD66-C0FDCC2B50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B5338-DD64-4F48-B127-368D27E2B8B6}"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B5181-B2B8-43AC-BD66-C0FDCC2B50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B5338-DD64-4F48-B127-368D27E2B8B6}"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B5181-B2B8-43AC-BD66-C0FDCC2B50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B5338-DD64-4F48-B127-368D27E2B8B6}"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B5181-B2B8-43AC-BD66-C0FDCC2B50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0B5338-DD64-4F48-B127-368D27E2B8B6}"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B5181-B2B8-43AC-BD66-C0FDCC2B50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0B5338-DD64-4F48-B127-368D27E2B8B6}"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B5181-B2B8-43AC-BD66-C0FDCC2B50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0B5338-DD64-4F48-B127-368D27E2B8B6}" type="datetimeFigureOut">
              <a:rPr lang="en-US" smtClean="0"/>
              <a:pPr/>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B5181-B2B8-43AC-BD66-C0FDCC2B50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0B5338-DD64-4F48-B127-368D27E2B8B6}" type="datetimeFigureOut">
              <a:rPr lang="en-US" smtClean="0"/>
              <a:pPr/>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B5181-B2B8-43AC-BD66-C0FDCC2B50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B5338-DD64-4F48-B127-368D27E2B8B6}" type="datetimeFigureOut">
              <a:rPr lang="en-US" smtClean="0"/>
              <a:pPr/>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B5181-B2B8-43AC-BD66-C0FDCC2B50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B5338-DD64-4F48-B127-368D27E2B8B6}"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B5181-B2B8-43AC-BD66-C0FDCC2B50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B5338-DD64-4F48-B127-368D27E2B8B6}"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B5181-B2B8-43AC-BD66-C0FDCC2B50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B5338-DD64-4F48-B127-368D27E2B8B6}" type="datetimeFigureOut">
              <a:rPr lang="en-US" smtClean="0"/>
              <a:pPr/>
              <a:t>9/9/2016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B5181-B2B8-43AC-BD66-C0FDCC2B50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The “Use of the Globes”</a:t>
            </a:r>
            <a:endParaRPr lang="en-US" sz="3600" dirty="0"/>
          </a:p>
        </p:txBody>
      </p:sp>
      <p:sp>
        <p:nvSpPr>
          <p:cNvPr id="3" name="Subtitle 2"/>
          <p:cNvSpPr>
            <a:spLocks noGrp="1"/>
          </p:cNvSpPr>
          <p:nvPr>
            <p:ph type="subTitle" idx="1"/>
          </p:nvPr>
        </p:nvSpPr>
        <p:spPr/>
        <p:txBody>
          <a:bodyPr>
            <a:normAutofit fontScale="70000" lnSpcReduction="20000"/>
          </a:bodyPr>
          <a:lstStyle/>
          <a:p>
            <a:r>
              <a:rPr lang="en-US" b="1" dirty="0" smtClean="0">
                <a:solidFill>
                  <a:schemeClr val="tx1"/>
                </a:solidFill>
              </a:rPr>
              <a:t>Mathematical Geography, the Mercantile Imagination, and Global Commerce in Postrevolutionary America</a:t>
            </a:r>
          </a:p>
          <a:p>
            <a:endParaRPr lang="en-US" b="1" dirty="0">
              <a:solidFill>
                <a:schemeClr val="tx1"/>
              </a:solidFill>
            </a:endParaRPr>
          </a:p>
          <a:p>
            <a:r>
              <a:rPr lang="en-US" b="1" dirty="0" smtClean="0">
                <a:solidFill>
                  <a:schemeClr val="tx1"/>
                </a:solidFill>
              </a:rPr>
              <a:t>Tamara Plakins Thornton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9. Edward Savage, </a:t>
            </a:r>
            <a:r>
              <a:rPr lang="en-US" sz="1400" i="1" dirty="0" smtClean="0"/>
              <a:t>The Washington Family</a:t>
            </a:r>
            <a:r>
              <a:rPr lang="en-US" sz="1400" dirty="0" smtClean="0"/>
              <a:t>.  1789-96.</a:t>
            </a:r>
            <a:endParaRPr lang="en-US" sz="1400" dirty="0"/>
          </a:p>
        </p:txBody>
      </p:sp>
      <p:pic>
        <p:nvPicPr>
          <p:cNvPr id="5" name="Picture Placeholder 4" descr="Edward_Savage_-_The_Washington_Family_-_1789-96.jpg"/>
          <p:cNvPicPr>
            <a:picLocks noGrp="1" noChangeAspect="1"/>
          </p:cNvPicPr>
          <p:nvPr>
            <p:ph type="pic" idx="1"/>
          </p:nvPr>
        </p:nvPicPr>
        <p:blipFill>
          <a:blip r:embed="rId2" cstate="print"/>
          <a:srcRect l="237" r="237"/>
          <a:stretch>
            <a:fillRect/>
          </a:stretch>
        </p:blipFill>
        <p:spPr/>
      </p:pic>
      <p:sp>
        <p:nvSpPr>
          <p:cNvPr id="4" name="Text Placeholder 3"/>
          <p:cNvSpPr>
            <a:spLocks noGrp="1"/>
          </p:cNvSpPr>
          <p:nvPr>
            <p:ph type="body" sz="half" idx="2"/>
          </p:nvPr>
        </p:nvSpPr>
        <p:spPr/>
        <p:txBody>
          <a:bodyPr/>
          <a:lstStyle/>
          <a:p>
            <a:r>
              <a:rPr lang="en-US" dirty="0" smtClean="0"/>
              <a:t>In 1789, Washington wrote to London, “</a:t>
            </a:r>
            <a:r>
              <a:rPr lang="en-US" dirty="0"/>
              <a:t>“I will thank you to send me by the first vessel, which sails for New York, a terrestrial globe of the largest dimensions and of the most accurate and approved kind now in </a:t>
            </a:r>
            <a:r>
              <a:rPr lang="en-US" dirty="0" smtClean="0"/>
              <a:t>use.”</a:t>
            </a:r>
            <a:endParaRPr lang="en-US" dirty="0"/>
          </a:p>
        </p:txBody>
      </p:sp>
    </p:spTree>
    <p:extLst>
      <p:ext uri="{BB962C8B-B14F-4D97-AF65-F5344CB8AC3E}">
        <p14:creationId xmlns:p14="http://schemas.microsoft.com/office/powerpoint/2010/main" val="321952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10.</a:t>
            </a:r>
            <a:r>
              <a:rPr lang="en-US" sz="1400" i="1" dirty="0" smtClean="0"/>
              <a:t> State Gazette of South Carolina</a:t>
            </a:r>
            <a:r>
              <a:rPr lang="en-US" sz="1400" dirty="0" smtClean="0"/>
              <a:t>, 22 October 1787.</a:t>
            </a:r>
            <a:endParaRPr lang="en-US" sz="1400" dirty="0"/>
          </a:p>
        </p:txBody>
      </p:sp>
      <p:pic>
        <p:nvPicPr>
          <p:cNvPr id="6" name="Picture Placeholder 5" descr="Charleston Oct 22 1787.gif"/>
          <p:cNvPicPr>
            <a:picLocks noGrp="1" noChangeAspect="1"/>
          </p:cNvPicPr>
          <p:nvPr>
            <p:ph type="pic" idx="1"/>
          </p:nvPr>
        </p:nvPicPr>
        <p:blipFill>
          <a:blip r:embed="rId2" cstate="print"/>
          <a:srcRect t="5959" b="5959"/>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862264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11.</a:t>
            </a:r>
            <a:r>
              <a:rPr lang="en-US" sz="1400" i="1" dirty="0" smtClean="0"/>
              <a:t> Independent Ledger </a:t>
            </a:r>
            <a:r>
              <a:rPr lang="en-US" sz="1400" dirty="0" smtClean="0"/>
              <a:t>(Boston), 14 June 1784.</a:t>
            </a:r>
            <a:endParaRPr lang="en-US" sz="1400" dirty="0"/>
          </a:p>
        </p:txBody>
      </p:sp>
      <p:pic>
        <p:nvPicPr>
          <p:cNvPr id="7" name="Picture Placeholder 6" descr="Independent Ledger Boston  06-14-1784.gif"/>
          <p:cNvPicPr>
            <a:picLocks noGrp="1" noChangeAspect="1"/>
          </p:cNvPicPr>
          <p:nvPr>
            <p:ph type="pic" idx="1"/>
          </p:nvPr>
        </p:nvPicPr>
        <p:blipFill>
          <a:blip r:embed="rId2" cstate="print"/>
          <a:srcRect l="5903" r="5903"/>
          <a:stretch>
            <a:fillRect/>
          </a:stretch>
        </p:blipFill>
        <p:spPr>
          <a:xfrm>
            <a:off x="1828800" y="609600"/>
            <a:ext cx="5486400" cy="411480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07582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descr="Benjamin Carpenter.jpg"/>
          <p:cNvPicPr>
            <a:picLocks noGrp="1" noChangeAspect="1"/>
          </p:cNvPicPr>
          <p:nvPr>
            <p:ph type="pic" idx="1"/>
          </p:nvPr>
        </p:nvPicPr>
        <p:blipFill>
          <a:blip r:embed="rId2" cstate="print"/>
          <a:srcRect l="12500" r="12500"/>
          <a:stretch>
            <a:fillRect/>
          </a:stretch>
        </p:blipFill>
        <p:spPr>
          <a:xfrm rot="5400000">
            <a:off x="2453640" y="1051560"/>
            <a:ext cx="4754880" cy="3566160"/>
          </a:xfrm>
        </p:spPr>
      </p:pic>
      <p:sp>
        <p:nvSpPr>
          <p:cNvPr id="4" name="Text Placeholder 3"/>
          <p:cNvSpPr>
            <a:spLocks noGrp="1"/>
          </p:cNvSpPr>
          <p:nvPr>
            <p:ph type="body" sz="half" idx="2"/>
          </p:nvPr>
        </p:nvSpPr>
        <p:spPr/>
        <p:txBody>
          <a:bodyPr/>
          <a:lstStyle/>
          <a:p>
            <a:r>
              <a:rPr lang="en-US" b="1" dirty="0" smtClean="0"/>
              <a:t>12. Benjamin Carpenter, Salem supercargo in the Indies trade.  1785.</a:t>
            </a:r>
            <a:endParaRPr lang="en-US" b="1" dirty="0"/>
          </a:p>
        </p:txBody>
      </p:sp>
    </p:spTree>
    <p:extLst>
      <p:ext uri="{BB962C8B-B14F-4D97-AF65-F5344CB8AC3E}">
        <p14:creationId xmlns:p14="http://schemas.microsoft.com/office/powerpoint/2010/main" val="3867074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13.  Detail of terrestrial globe. Charles Price.  London, 1715.</a:t>
            </a:r>
            <a:endParaRPr lang="en-US" sz="1400" dirty="0"/>
          </a:p>
        </p:txBody>
      </p:sp>
      <p:pic>
        <p:nvPicPr>
          <p:cNvPr id="5" name="Picture Placeholder 4" descr="Charles Price London 1715 monsoons Greenwich.jpg"/>
          <p:cNvPicPr>
            <a:picLocks noGrp="1" noChangeAspect="1"/>
          </p:cNvPicPr>
          <p:nvPr>
            <p:ph type="pic" idx="1"/>
          </p:nvPr>
        </p:nvPicPr>
        <p:blipFill>
          <a:blip r:embed="rId2" cstate="print"/>
          <a:srcRect l="5052" r="5052"/>
          <a:stretch>
            <a:fillRect/>
          </a:stretch>
        </p:blipFill>
        <p:spPr/>
      </p:pic>
      <p:sp>
        <p:nvSpPr>
          <p:cNvPr id="4" name="Text Placeholder 3"/>
          <p:cNvSpPr>
            <a:spLocks noGrp="1"/>
          </p:cNvSpPr>
          <p:nvPr>
            <p:ph type="body" sz="half" idx="2"/>
          </p:nvPr>
        </p:nvSpPr>
        <p:spPr/>
        <p:txBody>
          <a:bodyPr/>
          <a:lstStyle/>
          <a:p>
            <a:r>
              <a:rPr lang="en-US" dirty="0" smtClean="0"/>
              <a:t>Monsoons indicated by arrows.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t>14. Ferguson’s Terrestrial Globe. London, 1782.</a:t>
            </a:r>
            <a:endParaRPr lang="en-US" sz="1400" dirty="0"/>
          </a:p>
        </p:txBody>
      </p:sp>
      <p:pic>
        <p:nvPicPr>
          <p:cNvPr id="5" name="Picture Placeholder 4" descr="Tracks.jpg"/>
          <p:cNvPicPr>
            <a:picLocks noGrp="1" noChangeAspect="1"/>
          </p:cNvPicPr>
          <p:nvPr>
            <p:ph type="pic" idx="1"/>
          </p:nvPr>
        </p:nvPicPr>
        <p:blipFill>
          <a:blip r:embed="rId2" cstate="print"/>
          <a:srcRect l="12500" r="12500"/>
          <a:stretch>
            <a:fillRect/>
          </a:stretch>
        </p:blipFill>
        <p:spPr>
          <a:xfrm rot="5400000">
            <a:off x="2097087" y="341314"/>
            <a:ext cx="4797425" cy="4114800"/>
          </a:xfrm>
        </p:spPr>
      </p:pic>
      <p:sp>
        <p:nvSpPr>
          <p:cNvPr id="4" name="Text Placeholder 3"/>
          <p:cNvSpPr>
            <a:spLocks noGrp="1"/>
          </p:cNvSpPr>
          <p:nvPr>
            <p:ph type="body" sz="half" idx="2"/>
          </p:nvPr>
        </p:nvSpPr>
        <p:spPr/>
        <p:txBody>
          <a:bodyPr/>
          <a:lstStyle/>
          <a:p>
            <a:r>
              <a:rPr lang="en-US" dirty="0" smtClean="0"/>
              <a:t>With “all the new Discoveries of the late Capt. Cook.”  “Going North 1779” describes the track of Cook’s  </a:t>
            </a:r>
            <a:r>
              <a:rPr lang="en-US" i="1" dirty="0" smtClean="0"/>
              <a:t>Discovery</a:t>
            </a:r>
            <a:r>
              <a:rPr lang="en-US" dirty="0" smtClean="0"/>
              <a:t> and </a:t>
            </a:r>
            <a:r>
              <a:rPr lang="en-US" i="1" dirty="0" smtClean="0"/>
              <a:t>Resolution</a:t>
            </a:r>
            <a:r>
              <a:rPr lang="en-US" dirty="0" smtClean="0"/>
              <a:t> after Cook’s death. </a:t>
            </a:r>
            <a:endParaRPr lang="en-US" dirty="0"/>
          </a:p>
        </p:txBody>
      </p:sp>
    </p:spTree>
    <p:extLst>
      <p:ext uri="{BB962C8B-B14F-4D97-AF65-F5344CB8AC3E}">
        <p14:creationId xmlns:p14="http://schemas.microsoft.com/office/powerpoint/2010/main" val="3724809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15. Terrestrial globe, John </a:t>
            </a:r>
            <a:r>
              <a:rPr lang="en-US" sz="1400" dirty="0" err="1" smtClean="0"/>
              <a:t>Senex</a:t>
            </a:r>
            <a:r>
              <a:rPr lang="en-US" sz="1400" dirty="0" smtClean="0"/>
              <a:t> and Benjamin Martin. London, 1757/1770. </a:t>
            </a:r>
            <a:endParaRPr lang="en-US" sz="1400" dirty="0"/>
          </a:p>
        </p:txBody>
      </p:sp>
      <p:pic>
        <p:nvPicPr>
          <p:cNvPr id="5" name="Picture Placeholder 4" descr="Annotated tracks.jpg"/>
          <p:cNvPicPr>
            <a:picLocks noGrp="1" noChangeAspect="1"/>
          </p:cNvPicPr>
          <p:nvPr>
            <p:ph type="pic" idx="1"/>
          </p:nvPr>
        </p:nvPicPr>
        <p:blipFill>
          <a:blip r:embed="rId2" cstate="print"/>
          <a:srcRect l="12500" r="12500"/>
          <a:stretch>
            <a:fillRect/>
          </a:stretch>
        </p:blipFill>
        <p:spPr/>
      </p:pic>
      <p:sp>
        <p:nvSpPr>
          <p:cNvPr id="4" name="Text Placeholder 3"/>
          <p:cNvSpPr>
            <a:spLocks noGrp="1"/>
          </p:cNvSpPr>
          <p:nvPr>
            <p:ph type="body" sz="half" idx="2"/>
          </p:nvPr>
        </p:nvSpPr>
        <p:spPr/>
        <p:txBody>
          <a:bodyPr/>
          <a:lstStyle/>
          <a:p>
            <a:r>
              <a:rPr lang="en-US" dirty="0" smtClean="0"/>
              <a:t>Annotation of polar voyage.</a:t>
            </a:r>
            <a:endParaRPr lang="en-US" dirty="0"/>
          </a:p>
        </p:txBody>
      </p:sp>
    </p:spTree>
    <p:extLst>
      <p:ext uri="{BB962C8B-B14F-4D97-AF65-F5344CB8AC3E}">
        <p14:creationId xmlns:p14="http://schemas.microsoft.com/office/powerpoint/2010/main" val="2709095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16. Mercator projection of the world, Morse’s </a:t>
            </a:r>
            <a:r>
              <a:rPr lang="en-US" sz="1400" i="1" dirty="0" smtClean="0"/>
              <a:t>Universal Geography </a:t>
            </a:r>
            <a:r>
              <a:rPr lang="en-US" sz="1400" dirty="0" smtClean="0"/>
              <a:t>(1793).</a:t>
            </a:r>
            <a:endParaRPr lang="en-US" sz="1400" dirty="0"/>
          </a:p>
        </p:txBody>
      </p:sp>
      <p:pic>
        <p:nvPicPr>
          <p:cNvPr id="5" name="Picture Placeholder 4" descr="morse1796mercworld.jpg"/>
          <p:cNvPicPr>
            <a:picLocks noGrp="1" noChangeAspect="1"/>
          </p:cNvPicPr>
          <p:nvPr>
            <p:ph type="pic" idx="1"/>
          </p:nvPr>
        </p:nvPicPr>
        <p:blipFill>
          <a:blip r:embed="rId2" cstate="print"/>
          <a:srcRect l="360" r="360"/>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65463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17. Hemispheric projection of the world, Morse’s </a:t>
            </a:r>
            <a:r>
              <a:rPr lang="en-US" sz="1400" i="1" dirty="0" smtClean="0"/>
              <a:t>Universal Geography</a:t>
            </a:r>
            <a:r>
              <a:rPr lang="en-US" sz="1400" dirty="0" smtClean="0"/>
              <a:t> (1793).</a:t>
            </a:r>
            <a:endParaRPr lang="en-US" sz="1400" dirty="0"/>
          </a:p>
        </p:txBody>
      </p:sp>
      <p:pic>
        <p:nvPicPr>
          <p:cNvPr id="5" name="Picture Placeholder 4" descr="morse1796dblhem.jpg"/>
          <p:cNvPicPr>
            <a:picLocks noGrp="1" noChangeAspect="1"/>
          </p:cNvPicPr>
          <p:nvPr>
            <p:ph type="pic" idx="1"/>
          </p:nvPr>
        </p:nvPicPr>
        <p:blipFill>
          <a:blip r:embed="rId2" cstate="print"/>
          <a:srcRect l="13530" r="13530"/>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83883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18. Charles </a:t>
            </a:r>
            <a:r>
              <a:rPr lang="en-US" sz="1400" dirty="0" err="1" smtClean="0"/>
              <a:t>Barrell</a:t>
            </a:r>
            <a:r>
              <a:rPr lang="en-US" sz="1400" dirty="0" smtClean="0"/>
              <a:t>, hemispheric projection of the world, 1797.  Joseph Downs Collection, Winterthur Library.</a:t>
            </a:r>
            <a:endParaRPr lang="en-US" sz="1400" dirty="0"/>
          </a:p>
        </p:txBody>
      </p:sp>
      <p:pic>
        <p:nvPicPr>
          <p:cNvPr id="5" name="Picture Placeholder 4" descr="Charles Barrell 1797 Winterthur.jpg"/>
          <p:cNvPicPr>
            <a:picLocks noGrp="1" noChangeAspect="1"/>
          </p:cNvPicPr>
          <p:nvPr>
            <p:ph type="pic" idx="1"/>
          </p:nvPr>
        </p:nvPicPr>
        <p:blipFill>
          <a:blip r:embed="rId2" cstate="print"/>
          <a:srcRect l="3333" r="3333"/>
          <a:stretch>
            <a:fillRect/>
          </a:stretch>
        </p:blipFill>
        <p:spPr/>
      </p:pic>
      <p:sp>
        <p:nvSpPr>
          <p:cNvPr id="4" name="Text Placeholder 3"/>
          <p:cNvSpPr>
            <a:spLocks noGrp="1"/>
          </p:cNvSpPr>
          <p:nvPr>
            <p:ph type="body" sz="half" idx="2"/>
          </p:nvPr>
        </p:nvSpPr>
        <p:spPr/>
        <p:txBody>
          <a:bodyPr/>
          <a:lstStyle/>
          <a:p>
            <a:r>
              <a:rPr lang="en-US" dirty="0" smtClean="0"/>
              <a:t>“From the Encyclopedia and Adams’s Globe.”</a:t>
            </a:r>
            <a:endParaRPr lang="en-US" dirty="0"/>
          </a:p>
        </p:txBody>
      </p:sp>
    </p:spTree>
    <p:extLst>
      <p:ext uri="{BB962C8B-B14F-4D97-AF65-F5344CB8AC3E}">
        <p14:creationId xmlns:p14="http://schemas.microsoft.com/office/powerpoint/2010/main" val="259792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1. Celestial and terrestrial globes.  Wm. Bardin and Gabriel Wright. London, 1783.</a:t>
            </a:r>
            <a:endParaRPr lang="en-US" sz="1400" dirty="0"/>
          </a:p>
        </p:txBody>
      </p:sp>
      <p:pic>
        <p:nvPicPr>
          <p:cNvPr id="5" name="Picture Placeholder 4" descr="Bardin Wright London 1783 pair Greenwich.jpg"/>
          <p:cNvPicPr>
            <a:picLocks noGrp="1" noChangeAspect="1"/>
          </p:cNvPicPr>
          <p:nvPr>
            <p:ph type="pic" idx="1"/>
          </p:nvPr>
        </p:nvPicPr>
        <p:blipFill>
          <a:blip r:embed="rId2" cstate="print"/>
          <a:srcRect l="10000" r="10000"/>
          <a:stretch>
            <a:fillRect/>
          </a:stretch>
        </p:blipFill>
        <p:spPr/>
      </p:pic>
      <p:sp>
        <p:nvSpPr>
          <p:cNvPr id="4" name="Text Placeholder 3"/>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19</a:t>
            </a:r>
            <a:r>
              <a:rPr lang="en-US" sz="1600" dirty="0" smtClean="0"/>
              <a:t>. </a:t>
            </a:r>
            <a:r>
              <a:rPr lang="en-US" sz="1600" dirty="0" err="1" smtClean="0"/>
              <a:t>Bankes’s</a:t>
            </a:r>
            <a:r>
              <a:rPr lang="en-US" sz="1600" dirty="0" smtClean="0"/>
              <a:t> </a:t>
            </a:r>
            <a:r>
              <a:rPr lang="en-US" sz="1600" i="1" dirty="0" smtClean="0"/>
              <a:t>New System of Geography</a:t>
            </a:r>
            <a:r>
              <a:rPr lang="en-US" sz="1600" dirty="0" smtClean="0"/>
              <a:t>.  London, 1787.</a:t>
            </a:r>
            <a:endParaRPr lang="en-US" sz="1600" dirty="0"/>
          </a:p>
        </p:txBody>
      </p:sp>
      <p:pic>
        <p:nvPicPr>
          <p:cNvPr id="5" name="Picture Placeholder 4" descr="Bankes's terrestrial and celestial globes engraving c. 1787 zones.jpg"/>
          <p:cNvPicPr>
            <a:picLocks noGrp="1" noChangeAspect="1"/>
          </p:cNvPicPr>
          <p:nvPr>
            <p:ph type="pic" idx="1"/>
          </p:nvPr>
        </p:nvPicPr>
        <p:blipFill>
          <a:blip r:embed="rId2" cstate="print"/>
          <a:srcRect l="8286" r="8286"/>
          <a:stretch>
            <a:fillRect/>
          </a:stretch>
        </p:blipFill>
        <p:spPr/>
      </p:pic>
      <p:sp>
        <p:nvSpPr>
          <p:cNvPr id="4" name="Text Placeholder 3"/>
          <p:cNvSpPr>
            <a:spLocks noGrp="1"/>
          </p:cNvSpPr>
          <p:nvPr>
            <p:ph type="body" sz="half" idx="2"/>
          </p:nvPr>
        </p:nvSpPr>
        <p:spPr/>
        <p:txBody>
          <a:bodyPr/>
          <a:lstStyle/>
          <a:p>
            <a:r>
              <a:rPr lang="en-US" dirty="0" smtClean="0"/>
              <a:t>The circle diagrams between the globes concern the human inhabitants of the Earth’s temperate and frozen zones, and those living at the Equator and the Poles, providing the science of their shadows.</a:t>
            </a:r>
            <a:endParaRPr lang="en-US" dirty="0"/>
          </a:p>
        </p:txBody>
      </p:sp>
    </p:spTree>
    <p:extLst>
      <p:ext uri="{BB962C8B-B14F-4D97-AF65-F5344CB8AC3E}">
        <p14:creationId xmlns:p14="http://schemas.microsoft.com/office/powerpoint/2010/main" val="4120219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20. Detail of celestial globe. George Adams.  London, 1772. </a:t>
            </a:r>
            <a:endParaRPr lang="en-US" dirty="0"/>
          </a:p>
        </p:txBody>
      </p:sp>
      <p:pic>
        <p:nvPicPr>
          <p:cNvPr id="5" name="Picture Placeholder 4" descr="Microscope constellation.jpg"/>
          <p:cNvPicPr>
            <a:picLocks noGrp="1" noChangeAspect="1"/>
          </p:cNvPicPr>
          <p:nvPr>
            <p:ph type="pic" idx="1"/>
          </p:nvPr>
        </p:nvPicPr>
        <p:blipFill>
          <a:blip r:embed="rId2" cstate="print"/>
          <a:srcRect l="12500" r="12500"/>
          <a:stretch>
            <a:fillRect/>
          </a:stretch>
        </p:blipFill>
        <p:spPr>
          <a:xfrm rot="5400000">
            <a:off x="2179320" y="792480"/>
            <a:ext cx="4511040" cy="3383280"/>
          </a:xfrm>
        </p:spPr>
      </p:pic>
      <p:sp>
        <p:nvSpPr>
          <p:cNvPr id="4" name="Text Placeholder 3"/>
          <p:cNvSpPr>
            <a:spLocks noGrp="1"/>
          </p:cNvSpPr>
          <p:nvPr>
            <p:ph type="body" sz="half" idx="2"/>
          </p:nvPr>
        </p:nvSpPr>
        <p:spPr/>
        <p:txBody>
          <a:bodyPr/>
          <a:lstStyle/>
          <a:p>
            <a:r>
              <a:rPr lang="en-US" dirty="0" smtClean="0"/>
              <a:t>“Microscope” was one of the “Enlightenment” constellations added by astronomer Nicolas-Louis de </a:t>
            </a:r>
            <a:r>
              <a:rPr lang="en-US" dirty="0" err="1" smtClean="0"/>
              <a:t>Lacaille</a:t>
            </a:r>
            <a:r>
              <a:rPr lang="en-US" dirty="0" smtClean="0"/>
              <a:t> in a 1763 publication.  </a:t>
            </a:r>
            <a:endParaRPr lang="en-US" dirty="0"/>
          </a:p>
        </p:txBody>
      </p:sp>
    </p:spTree>
    <p:extLst>
      <p:ext uri="{BB962C8B-B14F-4D97-AF65-F5344CB8AC3E}">
        <p14:creationId xmlns:p14="http://schemas.microsoft.com/office/powerpoint/2010/main" val="1355754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Placeholder 6"/>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4167" t="-3704" r="20833" b="3704"/>
          <a:stretch/>
        </p:blipFill>
        <p:spPr>
          <a:xfrm rot="5400000">
            <a:off x="1981200" y="699655"/>
            <a:ext cx="5486400" cy="4114800"/>
          </a:xfrm>
        </p:spPr>
      </p:pic>
      <p:sp>
        <p:nvSpPr>
          <p:cNvPr id="4" name="Text Placeholder 3"/>
          <p:cNvSpPr>
            <a:spLocks noGrp="1"/>
          </p:cNvSpPr>
          <p:nvPr>
            <p:ph type="body" sz="half" idx="2"/>
          </p:nvPr>
        </p:nvSpPr>
        <p:spPr/>
        <p:txBody>
          <a:bodyPr>
            <a:normAutofit fontScale="92500" lnSpcReduction="20000"/>
          </a:bodyPr>
          <a:lstStyle/>
          <a:p>
            <a:endParaRPr lang="en-US" dirty="0" smtClean="0"/>
          </a:p>
          <a:p>
            <a:r>
              <a:rPr lang="en-US" b="1" dirty="0" smtClean="0">
                <a:latin typeface="+mj-lt"/>
              </a:rPr>
              <a:t>21. George Woodward. London, 1846.  Earth suspended at a fixed angle in a semi-meridian ring on a single pillar.  No horizon ring, adjustable meridian ring</a:t>
            </a:r>
            <a:r>
              <a:rPr lang="en-US" b="1" smtClean="0">
                <a:latin typeface="+mj-lt"/>
              </a:rPr>
              <a:t>, quadrant of </a:t>
            </a:r>
            <a:r>
              <a:rPr lang="en-US" b="1" dirty="0" smtClean="0">
                <a:latin typeface="+mj-lt"/>
              </a:rPr>
              <a:t>altitude, pointer.</a:t>
            </a:r>
            <a:endParaRPr lang="en-US" b="1" dirty="0">
              <a:latin typeface="+mj-lt"/>
            </a:endParaRPr>
          </a:p>
        </p:txBody>
      </p:sp>
    </p:spTree>
    <p:extLst>
      <p:ext uri="{BB962C8B-B14F-4D97-AF65-F5344CB8AC3E}">
        <p14:creationId xmlns:p14="http://schemas.microsoft.com/office/powerpoint/2010/main" val="1606756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2. Joseph Harris,  </a:t>
            </a:r>
            <a:r>
              <a:rPr lang="en-US" sz="1400" i="1" dirty="0" smtClean="0"/>
              <a:t>The Description and Use of the Globes </a:t>
            </a:r>
            <a:r>
              <a:rPr lang="en-US" sz="1400" dirty="0" smtClean="0"/>
              <a:t>(London, 1732).</a:t>
            </a:r>
            <a:endParaRPr lang="en-US" sz="1400" dirty="0"/>
          </a:p>
        </p:txBody>
      </p:sp>
      <p:pic>
        <p:nvPicPr>
          <p:cNvPr id="6" name="Picture Placeholder 5" descr="Harris Use of the Globes 1738.jpg"/>
          <p:cNvPicPr>
            <a:picLocks noGrp="1" noChangeAspect="1"/>
          </p:cNvPicPr>
          <p:nvPr>
            <p:ph type="pic" idx="1"/>
          </p:nvPr>
        </p:nvPicPr>
        <p:blipFill>
          <a:blip r:embed="rId2" cstate="print"/>
          <a:srcRect t="13775" b="13775"/>
          <a:stretch>
            <a:fillRect/>
          </a:stretch>
        </p:blipFill>
        <p:spPr/>
      </p:pic>
      <p:sp>
        <p:nvSpPr>
          <p:cNvPr id="4" name="Text Placeholder 3"/>
          <p:cNvSpPr>
            <a:spLocks noGrp="1"/>
          </p:cNvSpPr>
          <p:nvPr>
            <p:ph type="body" sz="half" idx="2"/>
          </p:nvPr>
        </p:nvSpPr>
        <p:spPr/>
        <p:txBody>
          <a:bodyPr/>
          <a:lstStyle/>
          <a:p>
            <a:r>
              <a:rPr lang="en-US" dirty="0" smtClean="0">
                <a:latin typeface="+mj-lt"/>
              </a:rPr>
              <a:t>The globes are encased in functional “appurtenances” designed for computations: the horizon ring, the meridian ring, the quadrant of altitude, the pointer or index, and the hour circle.</a:t>
            </a:r>
            <a:endParaRPr lang="en-US"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3. Celestial globe.  John </a:t>
            </a:r>
            <a:r>
              <a:rPr lang="en-US" sz="1400" dirty="0" err="1" smtClean="0"/>
              <a:t>Senex</a:t>
            </a:r>
            <a:r>
              <a:rPr lang="en-US" sz="1400" dirty="0" smtClean="0"/>
              <a:t>.  London, 1757.</a:t>
            </a:r>
            <a:endParaRPr lang="en-US" sz="1400" dirty="0"/>
          </a:p>
        </p:txBody>
      </p:sp>
      <p:pic>
        <p:nvPicPr>
          <p:cNvPr id="5" name="Picture Placeholder 4" descr="John Senex A new caelestial globe London John Martin, 1757.jpg"/>
          <p:cNvPicPr>
            <a:picLocks noGrp="1" noChangeAspect="1"/>
          </p:cNvPicPr>
          <p:nvPr>
            <p:ph type="pic" idx="1"/>
          </p:nvPr>
        </p:nvPicPr>
        <p:blipFill>
          <a:blip r:embed="rId2" cstate="print"/>
          <a:srcRect l="125" r="125"/>
          <a:stretch>
            <a:fillRect/>
          </a:stretch>
        </p:blipFill>
        <p:spPr/>
      </p:pic>
      <p:sp>
        <p:nvSpPr>
          <p:cNvPr id="4" name="Text Placeholder 3"/>
          <p:cNvSpPr>
            <a:spLocks noGrp="1"/>
          </p:cNvSpPr>
          <p:nvPr>
            <p:ph type="body" sz="half" idx="2"/>
          </p:nvPr>
        </p:nvSpPr>
        <p:spPr/>
        <p:txBody>
          <a:bodyPr/>
          <a:lstStyle/>
          <a:p>
            <a:r>
              <a:rPr lang="en-US" dirty="0" smtClean="0"/>
              <a:t>A closer look at the globe’s functional, computational parts.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14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8906" r="28906"/>
          <a:stretch>
            <a:fillRect/>
          </a:stretch>
        </p:blipFill>
        <p:spPr>
          <a:xfrm>
            <a:off x="2478088" y="55418"/>
            <a:ext cx="4114800" cy="5486400"/>
          </a:xfrm>
        </p:spPr>
      </p:pic>
      <p:sp>
        <p:nvSpPr>
          <p:cNvPr id="4" name="Text Placeholder 3"/>
          <p:cNvSpPr>
            <a:spLocks noGrp="1"/>
          </p:cNvSpPr>
          <p:nvPr>
            <p:ph type="body" sz="half" idx="2"/>
          </p:nvPr>
        </p:nvSpPr>
        <p:spPr/>
        <p:txBody>
          <a:bodyPr>
            <a:normAutofit lnSpcReduction="10000"/>
          </a:bodyPr>
          <a:lstStyle/>
          <a:p>
            <a:endParaRPr lang="en-US" dirty="0" smtClean="0"/>
          </a:p>
          <a:p>
            <a:r>
              <a:rPr lang="en-US" b="1" dirty="0" smtClean="0">
                <a:latin typeface="+mj-lt"/>
              </a:rPr>
              <a:t>4. Horizon ring, Wright/Bardin terrestrial globe.  London, 1783.</a:t>
            </a:r>
          </a:p>
          <a:p>
            <a:r>
              <a:rPr lang="en-US" dirty="0" smtClean="0"/>
              <a:t>“</a:t>
            </a:r>
            <a:r>
              <a:rPr lang="en-US" dirty="0" err="1" smtClean="0"/>
              <a:t>Martius</a:t>
            </a:r>
            <a:r>
              <a:rPr lang="en-US" dirty="0" smtClean="0"/>
              <a:t>” (March); “Pisces”</a:t>
            </a:r>
            <a:endParaRPr lang="en-US" dirty="0"/>
          </a:p>
        </p:txBody>
      </p:sp>
    </p:spTree>
    <p:extLst>
      <p:ext uri="{BB962C8B-B14F-4D97-AF65-F5344CB8AC3E}">
        <p14:creationId xmlns:p14="http://schemas.microsoft.com/office/powerpoint/2010/main" val="2368714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5. Trade card.  Thomas </a:t>
            </a:r>
            <a:r>
              <a:rPr lang="en-US" sz="1400" dirty="0" err="1" smtClean="0"/>
              <a:t>Tuttell</a:t>
            </a:r>
            <a:r>
              <a:rPr lang="en-US" sz="1400" dirty="0" smtClean="0"/>
              <a:t>.  London, early 18</a:t>
            </a:r>
            <a:r>
              <a:rPr lang="en-US" sz="1400" baseline="30000" dirty="0" smtClean="0"/>
              <a:t>th</a:t>
            </a:r>
            <a:r>
              <a:rPr lang="en-US" sz="1400" dirty="0" smtClean="0"/>
              <a:t> century</a:t>
            </a:r>
            <a:endParaRPr lang="en-US" sz="1400" dirty="0"/>
          </a:p>
        </p:txBody>
      </p:sp>
      <p:pic>
        <p:nvPicPr>
          <p:cNvPr id="5" name="Picture Placeholder 4" descr="Thomas Tuttell trade card.jpg"/>
          <p:cNvPicPr>
            <a:picLocks noGrp="1" noChangeAspect="1"/>
          </p:cNvPicPr>
          <p:nvPr>
            <p:ph type="pic" idx="1"/>
          </p:nvPr>
        </p:nvPicPr>
        <p:blipFill>
          <a:blip r:embed="rId2" cstate="print"/>
          <a:srcRect t="600" b="600"/>
          <a:stretch>
            <a:fillRect/>
          </a:stretch>
        </p:blipFill>
        <p:spPr/>
      </p:pic>
      <p:sp>
        <p:nvSpPr>
          <p:cNvPr id="4" name="Text Placeholder 3"/>
          <p:cNvSpPr>
            <a:spLocks noGrp="1"/>
          </p:cNvSpPr>
          <p:nvPr>
            <p:ph type="body" sz="half" idx="2"/>
          </p:nvPr>
        </p:nvSpPr>
        <p:spPr/>
        <p:txBody>
          <a:bodyPr/>
          <a:lstStyle/>
          <a:p>
            <a:r>
              <a:rPr lang="en-US" dirty="0" smtClean="0"/>
              <a:t>Globes included among other precision instruments.</a:t>
            </a:r>
            <a:endParaRPr lang="en-US" dirty="0"/>
          </a:p>
        </p:txBody>
      </p:sp>
    </p:spTree>
    <p:extLst>
      <p:ext uri="{BB962C8B-B14F-4D97-AF65-F5344CB8AC3E}">
        <p14:creationId xmlns:p14="http://schemas.microsoft.com/office/powerpoint/2010/main" val="183628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410200"/>
            <a:ext cx="5486400" cy="566738"/>
          </a:xfrm>
        </p:spPr>
        <p:txBody>
          <a:bodyPr/>
          <a:lstStyle/>
          <a:p>
            <a:endParaRPr lang="en-US" dirty="0"/>
          </a:p>
        </p:txBody>
      </p:sp>
      <p:pic>
        <p:nvPicPr>
          <p:cNvPr id="5" name="Picture Placeholder 4" descr="Abbe Paris Cards 1795 Winterthur.jpg"/>
          <p:cNvPicPr>
            <a:picLocks noGrp="1" noChangeAspect="1"/>
          </p:cNvPicPr>
          <p:nvPr>
            <p:ph type="pic" idx="1"/>
          </p:nvPr>
        </p:nvPicPr>
        <p:blipFill>
          <a:blip r:embed="rId2" cstate="print"/>
          <a:srcRect t="7826" b="7826"/>
          <a:stretch>
            <a:fillRect/>
          </a:stretch>
        </p:blipFill>
        <p:spPr>
          <a:xfrm>
            <a:off x="1752600" y="1219200"/>
            <a:ext cx="5486400" cy="4114800"/>
          </a:xfrm>
        </p:spPr>
      </p:pic>
      <p:sp>
        <p:nvSpPr>
          <p:cNvPr id="4" name="Text Placeholder 3"/>
          <p:cNvSpPr>
            <a:spLocks noGrp="1"/>
          </p:cNvSpPr>
          <p:nvPr>
            <p:ph type="body" sz="half" idx="2"/>
          </p:nvPr>
        </p:nvSpPr>
        <p:spPr/>
        <p:txBody>
          <a:bodyPr/>
          <a:lstStyle/>
          <a:p>
            <a:r>
              <a:rPr lang="en-US" b="1" i="1" dirty="0" smtClean="0">
                <a:latin typeface="+mj-lt"/>
              </a:rPr>
              <a:t>6. The Elements of Astronomy and Geography</a:t>
            </a:r>
            <a:r>
              <a:rPr lang="en-US" b="1" dirty="0" smtClean="0">
                <a:latin typeface="+mj-lt"/>
              </a:rPr>
              <a:t>.  London, 1795.</a:t>
            </a:r>
            <a:endParaRPr lang="en-US" b="1" dirty="0">
              <a:latin typeface="+mj-lt"/>
            </a:endParaRPr>
          </a:p>
        </p:txBody>
      </p:sp>
    </p:spTree>
    <p:extLst>
      <p:ext uri="{BB962C8B-B14F-4D97-AF65-F5344CB8AC3E}">
        <p14:creationId xmlns:p14="http://schemas.microsoft.com/office/powerpoint/2010/main" val="1948471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t>7. A gentleman’s library.</a:t>
            </a:r>
            <a:endParaRPr lang="en-US" sz="1400" dirty="0"/>
          </a:p>
        </p:txBody>
      </p:sp>
      <p:pic>
        <p:nvPicPr>
          <p:cNvPr id="5" name="Picture Placeholder 4" descr="Ackermann 1811 Winterthur.jpg"/>
          <p:cNvPicPr>
            <a:picLocks noGrp="1" noChangeAspect="1"/>
          </p:cNvPicPr>
          <p:nvPr>
            <p:ph type="pic" idx="1"/>
          </p:nvPr>
        </p:nvPicPr>
        <p:blipFill>
          <a:blip r:embed="rId2" cstate="print"/>
          <a:srcRect l="11167" r="11167"/>
          <a:stretch>
            <a:fillRect/>
          </a:stretch>
        </p:blipFill>
        <p:spPr/>
      </p:pic>
      <p:sp>
        <p:nvSpPr>
          <p:cNvPr id="4" name="Text Placeholder 3"/>
          <p:cNvSpPr>
            <a:spLocks noGrp="1"/>
          </p:cNvSpPr>
          <p:nvPr>
            <p:ph type="body" sz="half" idx="2"/>
          </p:nvPr>
        </p:nvSpPr>
        <p:spPr/>
        <p:txBody>
          <a:bodyPr/>
          <a:lstStyle/>
          <a:p>
            <a:r>
              <a:rPr lang="en-US" b="1" i="1" dirty="0" smtClean="0"/>
              <a:t>Ackermann’s Repository of Arts, Literature, Commerce, Manufactures, Fashions, and Politics. </a:t>
            </a:r>
            <a:r>
              <a:rPr lang="en-US" b="1" dirty="0" smtClean="0"/>
              <a:t>London, 1811</a:t>
            </a:r>
            <a:endParaRPr lang="en-US" dirty="0"/>
          </a:p>
        </p:txBody>
      </p:sp>
    </p:spTree>
    <p:extLst>
      <p:ext uri="{BB962C8B-B14F-4D97-AF65-F5344CB8AC3E}">
        <p14:creationId xmlns:p14="http://schemas.microsoft.com/office/powerpoint/2010/main" val="1795882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8. Portrait of Thomas Jefferson. </a:t>
            </a:r>
            <a:r>
              <a:rPr lang="en-US" sz="1400" dirty="0"/>
              <a:t>Cornelius </a:t>
            </a:r>
            <a:r>
              <a:rPr lang="en-US" sz="1400" dirty="0" err="1" smtClean="0"/>
              <a:t>Tiebout</a:t>
            </a:r>
            <a:r>
              <a:rPr lang="en-US" sz="1400" dirty="0" smtClean="0"/>
              <a:t>.  Philadelphia, 1801.</a:t>
            </a:r>
            <a:endParaRPr lang="en-US" sz="1400" dirty="0"/>
          </a:p>
        </p:txBody>
      </p:sp>
      <p:pic>
        <p:nvPicPr>
          <p:cNvPr id="6" name="Picture Placeholder 5" descr="Thomas Jefferson 1801.jpg"/>
          <p:cNvPicPr>
            <a:picLocks noGrp="1" noChangeAspect="1"/>
          </p:cNvPicPr>
          <p:nvPr>
            <p:ph type="pic" idx="1"/>
          </p:nvPr>
        </p:nvPicPr>
        <p:blipFill>
          <a:blip r:embed="rId2" cstate="print"/>
          <a:srcRect t="19883" b="19883"/>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125840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561</Words>
  <Application>Microsoft Office PowerPoint</Application>
  <PresentationFormat>On-screen Show (4:3)</PresentationFormat>
  <Paragraphs>39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The “Use of the Globes”</vt:lpstr>
      <vt:lpstr>1. Celestial and terrestrial globes.  Wm. Bardin and Gabriel Wright. London, 1783.</vt:lpstr>
      <vt:lpstr>2. Joseph Harris,  The Description and Use of the Globes (London, 1732).</vt:lpstr>
      <vt:lpstr>3. Celestial globe.  John Senex.  London, 1757.</vt:lpstr>
      <vt:lpstr>PowerPoint Presentation</vt:lpstr>
      <vt:lpstr>5. Trade card.  Thomas Tuttell.  London, early 18th century</vt:lpstr>
      <vt:lpstr>PowerPoint Presentation</vt:lpstr>
      <vt:lpstr>7. A gentleman’s library.</vt:lpstr>
      <vt:lpstr>8. Portrait of Thomas Jefferson. Cornelius Tiebout.  Philadelphia, 1801.</vt:lpstr>
      <vt:lpstr>9. Edward Savage, The Washington Family.  1789-96.</vt:lpstr>
      <vt:lpstr>10. State Gazette of South Carolina, 22 October 1787.</vt:lpstr>
      <vt:lpstr>11. Independent Ledger (Boston), 14 June 1784.</vt:lpstr>
      <vt:lpstr>PowerPoint Presentation</vt:lpstr>
      <vt:lpstr>13.  Detail of terrestrial globe. Charles Price.  London, 1715.</vt:lpstr>
      <vt:lpstr>14. Ferguson’s Terrestrial Globe. London, 1782.</vt:lpstr>
      <vt:lpstr>15. Terrestrial globe, John Senex and Benjamin Martin. London, 1757/1770. </vt:lpstr>
      <vt:lpstr>16. Mercator projection of the world, Morse’s Universal Geography (1793).</vt:lpstr>
      <vt:lpstr>17. Hemispheric projection of the world, Morse’s Universal Geography (1793).</vt:lpstr>
      <vt:lpstr>18. Charles Barrell, hemispheric projection of the world, 1797.  Joseph Downs Collection, Winterthur Library.</vt:lpstr>
      <vt:lpstr>19. Bankes’s New System of Geography.  London, 1787.</vt:lpstr>
      <vt:lpstr>20. Detail of celestial globe. George Adams.  London, 1772.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UB</dc:creator>
  <cp:lastModifiedBy>Matson, Cathy</cp:lastModifiedBy>
  <cp:revision>95</cp:revision>
  <dcterms:created xsi:type="dcterms:W3CDTF">2016-08-31T14:53:10Z</dcterms:created>
  <dcterms:modified xsi:type="dcterms:W3CDTF">2016-09-09T17:09:34Z</dcterms:modified>
</cp:coreProperties>
</file>